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60" r:id="rId4"/>
    <p:sldId id="269" r:id="rId5"/>
    <p:sldId id="259" r:id="rId6"/>
    <p:sldId id="268" r:id="rId7"/>
    <p:sldId id="261" r:id="rId8"/>
    <p:sldId id="263" r:id="rId9"/>
    <p:sldId id="271" r:id="rId10"/>
    <p:sldId id="264" r:id="rId11"/>
    <p:sldId id="270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D85E63-BC64-42E9-911E-471D4F02E0CA}" v="3042" dt="2026-05-06T12:43:49.504"/>
    <p1510:client id="{E57485B5-C74E-4B90-9355-F8F027B2CBA2}" v="1960" dt="2026-05-06T00:50:42.0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D6E29-320D-4A4D-A036-1D47739DA96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208733-74CE-4FA5-90F3-8600AB16F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332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build-</a:t>
            </a:r>
            <a:r>
              <a:rPr lang="en-US" b="1" err="1"/>
              <a:t>codegen</a:t>
            </a:r>
            <a:r>
              <a:rPr lang="en-US"/>
              <a:t>: The code-generation stage where the model produces executable Python or SQL for analysis. </a:t>
            </a:r>
          </a:p>
          <a:p>
            <a:r>
              <a:rPr lang="en-US" b="1" err="1"/>
              <a:t>ChatOpenAI</a:t>
            </a:r>
            <a:r>
              <a:rPr lang="en-US"/>
              <a:t>: The core LLM call where the OpenAI model generates the main response or reasoning output. </a:t>
            </a:r>
          </a:p>
          <a:p>
            <a:r>
              <a:rPr lang="en-US" b="1" err="1"/>
              <a:t>RunnableSequence</a:t>
            </a:r>
            <a:r>
              <a:rPr lang="en-US"/>
              <a:t>: The full chained execution of sequential </a:t>
            </a:r>
            <a:r>
              <a:rPr lang="en-US" err="1"/>
              <a:t>LangChain</a:t>
            </a:r>
            <a:r>
              <a:rPr lang="en-US"/>
              <a:t> steps combined into one pipeline. </a:t>
            </a:r>
          </a:p>
          <a:p>
            <a:r>
              <a:rPr lang="en-US" b="1"/>
              <a:t>build-summarize</a:t>
            </a:r>
            <a:r>
              <a:rPr lang="en-US"/>
              <a:t>: The summarization stage where the model condenses outputs into a concise user-facing explanation. </a:t>
            </a:r>
          </a:p>
          <a:p>
            <a:r>
              <a:rPr lang="en-US" b="1"/>
              <a:t>build-router</a:t>
            </a:r>
            <a:r>
              <a:rPr lang="en-US"/>
              <a:t>: The routing stage where the agent determines which tool or workflow path to send the query through. </a:t>
            </a:r>
          </a:p>
          <a:p>
            <a:r>
              <a:rPr lang="en-US" b="1"/>
              <a:t>build-</a:t>
            </a:r>
            <a:r>
              <a:rPr lang="en-US" b="1" err="1"/>
              <a:t>toolplan</a:t>
            </a:r>
            <a:r>
              <a:rPr lang="en-US"/>
              <a:t>: The planning stage where the agent decides which tools to call and in what order. </a:t>
            </a:r>
          </a:p>
          <a:p>
            <a:r>
              <a:rPr lang="en-US" b="1" err="1"/>
              <a:t>StrOutputParser</a:t>
            </a:r>
            <a:r>
              <a:rPr lang="en-US"/>
              <a:t>: The parsing step that converts raw model output into plain structured text. </a:t>
            </a:r>
          </a:p>
          <a:p>
            <a:r>
              <a:rPr lang="en-US" b="1" err="1"/>
              <a:t>ChatPromptTemplate</a:t>
            </a:r>
            <a:r>
              <a:rPr lang="en-US"/>
              <a:t>: The prompt-construction step where the final formatted input is assembled before being sent to the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208733-74CE-4FA5-90F3-8600AB16F25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41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A045A-426B-6762-6E65-EEA4CB849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D6E7F2-54E9-5DF2-085B-D4BE6A75DC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234ABA-D68E-D7CC-7F84-E5ED665BF6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build-</a:t>
            </a:r>
            <a:r>
              <a:rPr lang="en-US" b="1" err="1"/>
              <a:t>codegen</a:t>
            </a:r>
            <a:r>
              <a:rPr lang="en-US"/>
              <a:t>: The code-generation stage where the model produces executable Python or SQL for analysis. </a:t>
            </a:r>
          </a:p>
          <a:p>
            <a:r>
              <a:rPr lang="en-US" b="1" err="1"/>
              <a:t>ChatOpenAI</a:t>
            </a:r>
            <a:r>
              <a:rPr lang="en-US"/>
              <a:t>: The core LLM call where the OpenAI model generates the main response or reasoning output. </a:t>
            </a:r>
          </a:p>
          <a:p>
            <a:r>
              <a:rPr lang="en-US" b="1" err="1"/>
              <a:t>RunnableSequence</a:t>
            </a:r>
            <a:r>
              <a:rPr lang="en-US"/>
              <a:t>: The full chained execution of sequential </a:t>
            </a:r>
            <a:r>
              <a:rPr lang="en-US" err="1"/>
              <a:t>LangChain</a:t>
            </a:r>
            <a:r>
              <a:rPr lang="en-US"/>
              <a:t> steps combined into one pipeline. </a:t>
            </a:r>
          </a:p>
          <a:p>
            <a:r>
              <a:rPr lang="en-US" b="1"/>
              <a:t>build-summarize</a:t>
            </a:r>
            <a:r>
              <a:rPr lang="en-US"/>
              <a:t>: The summarization stage where the model condenses outputs into a concise user-facing explanation. </a:t>
            </a:r>
          </a:p>
          <a:p>
            <a:r>
              <a:rPr lang="en-US" b="1"/>
              <a:t>build-router</a:t>
            </a:r>
            <a:r>
              <a:rPr lang="en-US"/>
              <a:t>: The routing stage where the agent determines which tool or workflow path to send the query through. </a:t>
            </a:r>
          </a:p>
          <a:p>
            <a:r>
              <a:rPr lang="en-US" b="1"/>
              <a:t>build-</a:t>
            </a:r>
            <a:r>
              <a:rPr lang="en-US" b="1" err="1"/>
              <a:t>toolplan</a:t>
            </a:r>
            <a:r>
              <a:rPr lang="en-US"/>
              <a:t>: The planning stage where the agent decides which tools to call and in what order. </a:t>
            </a:r>
          </a:p>
          <a:p>
            <a:r>
              <a:rPr lang="en-US" b="1" err="1"/>
              <a:t>StrOutputParser</a:t>
            </a:r>
            <a:r>
              <a:rPr lang="en-US"/>
              <a:t>: The parsing step that converts raw model output into plain structured text. </a:t>
            </a:r>
          </a:p>
          <a:p>
            <a:r>
              <a:rPr lang="en-US" b="1" err="1"/>
              <a:t>ChatPromptTemplate</a:t>
            </a:r>
            <a:r>
              <a:rPr lang="en-US"/>
              <a:t>: The prompt-construction step where the final formatted input is assembled before being sent to the model.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41AE1-9E7B-1232-A0DE-A53342FC72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208733-74CE-4FA5-90F3-8600AB16F25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83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208733-74CE-4FA5-90F3-8600AB16F2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6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208733-74CE-4FA5-90F3-8600AB16F25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03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760" y="2484582"/>
            <a:ext cx="5204489" cy="14331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kern="1200">
                <a:solidFill>
                  <a:schemeClr val="bg1"/>
                </a:solidFill>
                <a:latin typeface="Neue Haas Grotesk Text Pro" panose="020B0504020202020204" pitchFamily="34" charset="0"/>
                <a:ea typeface="+mj-ea"/>
                <a:cs typeface="+mj-cs"/>
              </a:rPr>
              <a:t>SQL Agent for Football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67D45A-85C6-E11D-D71C-B7D55E96D9A7}"/>
              </a:ext>
            </a:extLst>
          </p:cNvPr>
          <p:cNvSpPr txBox="1"/>
          <p:nvPr/>
        </p:nvSpPr>
        <p:spPr>
          <a:xfrm>
            <a:off x="4277603" y="3945105"/>
            <a:ext cx="4270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Neue Haas Grotesk Text Pro" panose="020B0504020202020204" pitchFamily="34" charset="0"/>
              </a:rPr>
              <a:t>By Jacob Poore and Arian Zarazua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2E0FC46-86A9-6B52-E077-BC5C71A134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53611"/>
          <a:stretch>
            <a:fillRect/>
          </a:stretch>
        </p:blipFill>
        <p:spPr>
          <a:xfrm>
            <a:off x="2237593" y="2205601"/>
            <a:ext cx="1743262" cy="18038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3133" y="1491676"/>
            <a:ext cx="5669280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r>
              <a:rPr lang="en-US" sz="2200">
                <a:solidFill>
                  <a:schemeClr val="bg1"/>
                </a:solidFill>
                <a:latin typeface="Neue Haas Grotesk Text Pro" panose="020B0504020202020204" pitchFamily="34" charset="0"/>
              </a:rPr>
              <a:t>Sports analytics often encompasses millions of observations across hundreds of datasets, creating a difficult barrier to entry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endParaRPr lang="en-US" sz="2200">
              <a:solidFill>
                <a:schemeClr val="bg1"/>
              </a:solidFill>
              <a:latin typeface="Neue Haas Grotesk Text Pro" panose="020B0504020202020204" pitchFamily="34" charset="0"/>
            </a:endParaRP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r>
              <a:rPr lang="en-US" sz="2200">
                <a:solidFill>
                  <a:schemeClr val="bg1"/>
                </a:solidFill>
                <a:latin typeface="Neue Haas Grotesk Text Pro" panose="020B0504020202020204" pitchFamily="34" charset="0"/>
              </a:rPr>
              <a:t>Manually creating SQL queries are often difficult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endParaRPr lang="en-US" sz="2200">
              <a:solidFill>
                <a:schemeClr val="bg1"/>
              </a:solidFill>
              <a:latin typeface="Neue Haas Grotesk Text Pro" panose="020B0504020202020204" pitchFamily="34" charset="0"/>
            </a:endParaRP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r>
              <a:rPr lang="en-US" sz="2200">
                <a:solidFill>
                  <a:schemeClr val="bg1"/>
                </a:solidFill>
                <a:latin typeface="Neue Haas Grotesk Text Pro" panose="020B0504020202020204" pitchFamily="34" charset="0"/>
              </a:rPr>
              <a:t>Utilizing automated agents for sports analytics enables immediate output of time-sensitive sports analytics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2070C8-0E20-903D-722E-C20BAE4A99D3}"/>
              </a:ext>
            </a:extLst>
          </p:cNvPr>
          <p:cNvSpPr txBox="1"/>
          <p:nvPr/>
        </p:nvSpPr>
        <p:spPr>
          <a:xfrm>
            <a:off x="603133" y="553910"/>
            <a:ext cx="706796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Neue Haas Grotesk Text Pro" panose="020B0504020202020204" pitchFamily="34" charset="0"/>
              </a:rPr>
              <a:t>Motivation and Introduction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20BF9E-2AF1-65F7-1C89-5E4664EBEFEA}"/>
              </a:ext>
            </a:extLst>
          </p:cNvPr>
          <p:cNvCxnSpPr>
            <a:cxnSpLocks/>
          </p:cNvCxnSpPr>
          <p:nvPr/>
        </p:nvCxnSpPr>
        <p:spPr>
          <a:xfrm>
            <a:off x="716563" y="1261796"/>
            <a:ext cx="6746417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26CC6440-42B8-6511-2F57-E4FDBA0815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19612" y="185737"/>
            <a:ext cx="3152775" cy="648652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89FC7F4-0577-D6FF-AF24-91B174F093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19612" y="185737"/>
            <a:ext cx="3152775" cy="64865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82697B5-E767-1AA5-8EC7-4C5707D08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566" y="459692"/>
            <a:ext cx="3365893" cy="59386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18B6B0-7C88-6AAE-B245-02F7D0919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8644" y="485711"/>
            <a:ext cx="8456114" cy="58865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708BCF-1D1D-44FF-107F-FD0EDB55B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24" y="740758"/>
            <a:ext cx="11939751" cy="53764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61EB11-D52A-BB91-A223-A70FF03B4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820A25-1417-8347-2A5B-3CEE0A9463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95" t="50000" r="85775" b="12524"/>
          <a:stretch>
            <a:fillRect/>
          </a:stretch>
        </p:blipFill>
        <p:spPr>
          <a:xfrm>
            <a:off x="148855" y="993762"/>
            <a:ext cx="3356659" cy="4870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CFED69-6DC2-4CA3-33AE-38C22A78E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514" y="485711"/>
            <a:ext cx="8456114" cy="58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9053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FC7FEB-232D-7B1C-4C5A-BA551D805AE1}"/>
              </a:ext>
            </a:extLst>
          </p:cNvPr>
          <p:cNvSpPr txBox="1"/>
          <p:nvPr/>
        </p:nvSpPr>
        <p:spPr>
          <a:xfrm>
            <a:off x="603133" y="553910"/>
            <a:ext cx="301396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EBEEF5"/>
                </a:solidFill>
                <a:latin typeface="Neue Haas Grotesk Text Pro" panose="020B0504020202020204" pitchFamily="34" charset="0"/>
              </a:rPr>
              <a:t>Tech Stack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C9E647E-FA8C-4F27-6367-12AC89231AAA}"/>
              </a:ext>
            </a:extLst>
          </p:cNvPr>
          <p:cNvCxnSpPr>
            <a:cxnSpLocks/>
          </p:cNvCxnSpPr>
          <p:nvPr/>
        </p:nvCxnSpPr>
        <p:spPr>
          <a:xfrm>
            <a:off x="716563" y="1261796"/>
            <a:ext cx="3313177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AD4364A1-2B3E-BC41-22F7-6253F9ACE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30" y="1240530"/>
            <a:ext cx="6560288" cy="52246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40B777E-FBD5-6412-8FEA-5A5E9D0F1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288" y="1020643"/>
            <a:ext cx="5224659" cy="5224659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C6256BF7-4FAF-602C-7635-799A36CCCB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53611"/>
          <a:stretch>
            <a:fillRect/>
          </a:stretch>
        </p:blipFill>
        <p:spPr>
          <a:xfrm>
            <a:off x="7869584" y="2536683"/>
            <a:ext cx="537595" cy="5562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92E80-4385-CD19-B2A6-FFC991A89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EE8251D1-C8E8-E0EE-38C4-F0DB62EC9728}"/>
              </a:ext>
            </a:extLst>
          </p:cNvPr>
          <p:cNvGrpSpPr/>
          <p:nvPr/>
        </p:nvGrpSpPr>
        <p:grpSpPr>
          <a:xfrm>
            <a:off x="518072" y="503904"/>
            <a:ext cx="11165289" cy="5098450"/>
            <a:chOff x="518072" y="503904"/>
            <a:chExt cx="11165289" cy="509845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4584494-9D0C-93E0-3C43-22EF4D01BE75}"/>
                </a:ext>
              </a:extLst>
            </p:cNvPr>
            <p:cNvSpPr txBox="1"/>
            <p:nvPr/>
          </p:nvSpPr>
          <p:spPr>
            <a:xfrm>
              <a:off x="1288934" y="503904"/>
              <a:ext cx="5939446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4000" b="1">
                  <a:solidFill>
                    <a:srgbClr val="EBEEF5"/>
                  </a:solidFill>
                  <a:latin typeface="Neue Haas Grotesk Text Pro" panose="020B0504020202020204" pitchFamily="34" charset="0"/>
                </a:rPr>
                <a:t>SQLite Implementation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53B35CE-46B9-6F8B-A380-BD60E3BD1880}"/>
                </a:ext>
              </a:extLst>
            </p:cNvPr>
            <p:cNvCxnSpPr>
              <a:cxnSpLocks/>
            </p:cNvCxnSpPr>
            <p:nvPr/>
          </p:nvCxnSpPr>
          <p:spPr>
            <a:xfrm>
              <a:off x="716563" y="1261796"/>
              <a:ext cx="6746417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4C274C7-0841-4E64-C1EC-3F208F316F83}"/>
                </a:ext>
              </a:extLst>
            </p:cNvPr>
            <p:cNvSpPr txBox="1"/>
            <p:nvPr/>
          </p:nvSpPr>
          <p:spPr>
            <a:xfrm>
              <a:off x="518072" y="1491676"/>
              <a:ext cx="4973024" cy="34778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rgbClr val="EBEEF5"/>
                  </a:solidFill>
                </a:defRPr>
              </a:pPr>
              <a:r>
                <a:rPr lang="en-US" sz="2000">
                  <a:solidFill>
                    <a:schemeClr val="bg1"/>
                  </a:solidFill>
                  <a:latin typeface="Neue Haas Grotesk Text Pro" panose="020B0504020202020204" pitchFamily="34" charset="0"/>
                </a:rPr>
                <a:t>The agent takes in CSV files and rebuilds a database locally on each agent initialization rather than as a persistent production data layer</a:t>
              </a:r>
            </a:p>
            <a:p>
              <a:pPr marL="342900" indent="-342900"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rgbClr val="EBEEF5"/>
                  </a:solidFill>
                </a:defRPr>
              </a:pPr>
              <a:endParaRPr lang="en-US" sz="2000">
                <a:solidFill>
                  <a:schemeClr val="bg1"/>
                </a:solidFill>
                <a:latin typeface="Neue Haas Grotesk Text Pro" panose="020B0504020202020204" pitchFamily="34" charset="0"/>
              </a:endParaRPr>
            </a:p>
            <a:p>
              <a:pPr marL="342900" indent="-342900"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rgbClr val="EBEEF5"/>
                  </a:solidFill>
                </a:defRPr>
              </a:pPr>
              <a:r>
                <a:rPr lang="en-US" sz="2000">
                  <a:solidFill>
                    <a:schemeClr val="bg1"/>
                  </a:solidFill>
                  <a:latin typeface="Neue Haas Grotesk Text Pro" panose="020B0504020202020204" pitchFamily="34" charset="0"/>
                </a:rPr>
                <a:t>We developed SQL native tools designed for querying our SQLite database</a:t>
              </a:r>
            </a:p>
            <a:p>
              <a:pPr>
                <a:buClr>
                  <a:schemeClr val="accent1"/>
                </a:buClr>
                <a:defRPr sz="2000">
                  <a:solidFill>
                    <a:srgbClr val="EBEEF5"/>
                  </a:solidFill>
                </a:defRPr>
              </a:pPr>
              <a:endParaRPr lang="en-US" sz="2000">
                <a:solidFill>
                  <a:schemeClr val="bg1"/>
                </a:solidFill>
                <a:latin typeface="Neue Haas Grotesk Text Pro" panose="020B0504020202020204" pitchFamily="34" charset="0"/>
              </a:endParaRPr>
            </a:p>
            <a:p>
              <a:pPr marL="342900" indent="-342900"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rgbClr val="EBEEF5"/>
                  </a:solidFill>
                </a:defRPr>
              </a:pPr>
              <a:r>
                <a:rPr lang="en-US" sz="2000">
                  <a:solidFill>
                    <a:schemeClr val="bg1"/>
                  </a:solidFill>
                  <a:latin typeface="Neue Haas Grotesk Text Pro" panose="020B0504020202020204" pitchFamily="34" charset="0"/>
                </a:rPr>
                <a:t>SQL Context is generated and passed into the LLM for tool routing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64A7EA6-7800-5045-BCEA-BA4CF0EEC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553" t="2650" r="2085" b="3332"/>
            <a:stretch>
              <a:fillRect/>
            </a:stretch>
          </p:blipFill>
          <p:spPr>
            <a:xfrm>
              <a:off x="5231249" y="1622909"/>
              <a:ext cx="6452112" cy="3979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4526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D48AA3-989E-6A12-5F02-AEEDD966F914}"/>
              </a:ext>
            </a:extLst>
          </p:cNvPr>
          <p:cNvSpPr txBox="1"/>
          <p:nvPr/>
        </p:nvSpPr>
        <p:spPr>
          <a:xfrm>
            <a:off x="603133" y="553910"/>
            <a:ext cx="293862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Neue Haas Grotesk Text Pro" panose="020B0504020202020204" pitchFamily="34" charset="0"/>
              </a:rPr>
              <a:t>LIVE Demo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10D5F43-5EC4-26FF-1740-904CE83FBFC5}"/>
              </a:ext>
            </a:extLst>
          </p:cNvPr>
          <p:cNvCxnSpPr>
            <a:cxnSpLocks/>
          </p:cNvCxnSpPr>
          <p:nvPr/>
        </p:nvCxnSpPr>
        <p:spPr>
          <a:xfrm>
            <a:off x="716563" y="1261796"/>
            <a:ext cx="6746417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91C497A-18BA-C7CC-6304-4D9DA5DB3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33" y="1473856"/>
            <a:ext cx="8285018" cy="465843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93FB4D5-1E49-ECAB-1373-85C5528A7194}"/>
              </a:ext>
            </a:extLst>
          </p:cNvPr>
          <p:cNvSpPr txBox="1"/>
          <p:nvPr/>
        </p:nvSpPr>
        <p:spPr>
          <a:xfrm>
            <a:off x="603133" y="553910"/>
            <a:ext cx="518443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EBEEF5"/>
                </a:solidFill>
                <a:latin typeface="Neue Haas Grotesk Text Pro" panose="020B0504020202020204" pitchFamily="34" charset="0"/>
              </a:rPr>
              <a:t>Testing &amp; Validation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9128A06-36B0-C755-BB90-0DEDD4B32753}"/>
              </a:ext>
            </a:extLst>
          </p:cNvPr>
          <p:cNvCxnSpPr>
            <a:cxnSpLocks/>
          </p:cNvCxnSpPr>
          <p:nvPr/>
        </p:nvCxnSpPr>
        <p:spPr>
          <a:xfrm>
            <a:off x="716563" y="1261796"/>
            <a:ext cx="4981647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F945382-6FBD-EE0B-6561-89B6B58A33D0}"/>
              </a:ext>
            </a:extLst>
          </p:cNvPr>
          <p:cNvSpPr txBox="1"/>
          <p:nvPr/>
        </p:nvSpPr>
        <p:spPr>
          <a:xfrm>
            <a:off x="356461" y="1580827"/>
            <a:ext cx="53004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>
                <a:solidFill>
                  <a:schemeClr val="bg1"/>
                </a:solidFill>
                <a:latin typeface="Neue Haas Grotesk Text Pro" panose="020B0504020202020204" pitchFamily="34" charset="0"/>
              </a:rPr>
              <a:t>The agent can interpret natural language for the variables of interest without the need for exact variable names </a:t>
            </a:r>
          </a:p>
          <a:p>
            <a:pPr>
              <a:buClr>
                <a:schemeClr val="accent1"/>
              </a:buClr>
            </a:pPr>
            <a:r>
              <a:rPr lang="en-US">
                <a:solidFill>
                  <a:schemeClr val="bg1"/>
                </a:solidFill>
                <a:latin typeface="Neue Haas Grotesk Text Pro" panose="020B0504020202020204" pitchFamily="34" charset="0"/>
              </a:rPr>
              <a:t>     (passing yards = </a:t>
            </a:r>
            <a:r>
              <a:rPr lang="en-US" err="1">
                <a:solidFill>
                  <a:schemeClr val="bg1"/>
                </a:solidFill>
                <a:latin typeface="Neue Haas Grotesk Text Pro" panose="020B0504020202020204" pitchFamily="34" charset="0"/>
              </a:rPr>
              <a:t>pass_yds</a:t>
            </a:r>
            <a:r>
              <a:rPr lang="en-US">
                <a:solidFill>
                  <a:schemeClr val="bg1"/>
                </a:solidFill>
                <a:latin typeface="Neue Haas Grotesk Text Pro" panose="020B0504020202020204" pitchFamily="34" charset="0"/>
              </a:rPr>
              <a:t>)</a:t>
            </a:r>
          </a:p>
          <a:p>
            <a:pPr>
              <a:buClr>
                <a:schemeClr val="accent1"/>
              </a:buClr>
            </a:pPr>
            <a:endParaRPr lang="en-US">
              <a:solidFill>
                <a:schemeClr val="bg1"/>
              </a:solidFill>
              <a:latin typeface="Neue Haas Grotesk Text Pro" panose="020B0504020202020204" pitchFamily="34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>
              <a:solidFill>
                <a:schemeClr val="bg1"/>
              </a:solidFill>
              <a:latin typeface="Neue Haas Grotesk Text Pro" panose="020B05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6F6A0A-C50E-A0F3-E657-2E93C422AF19}"/>
              </a:ext>
            </a:extLst>
          </p:cNvPr>
          <p:cNvSpPr txBox="1"/>
          <p:nvPr/>
        </p:nvSpPr>
        <p:spPr>
          <a:xfrm>
            <a:off x="546074" y="3799846"/>
            <a:ext cx="5591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sz="3200" b="1">
                <a:solidFill>
                  <a:schemeClr val="accent1"/>
                </a:solidFill>
                <a:latin typeface="Neue Haas Grotesk Text Pro" panose="020B0504020202020204" pitchFamily="34" charset="0"/>
              </a:rPr>
              <a:t>11.31s		15.67s		17.10s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E853B0-C2B8-01F9-E14D-1D0591314A32}"/>
              </a:ext>
            </a:extLst>
          </p:cNvPr>
          <p:cNvSpPr txBox="1"/>
          <p:nvPr/>
        </p:nvSpPr>
        <p:spPr>
          <a:xfrm>
            <a:off x="504745" y="3377185"/>
            <a:ext cx="4561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FFFFFF"/>
                </a:solidFill>
                <a:latin typeface="Neue Haas Grotesk Text Pro" panose="020B0504020202020204" pitchFamily="34" charset="0"/>
              </a:rPr>
              <a:t>Latency: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3EF6D52-89B2-6095-A23C-DC61414DBD6C}"/>
              </a:ext>
            </a:extLst>
          </p:cNvPr>
          <p:cNvCxnSpPr>
            <a:cxnSpLocks/>
          </p:cNvCxnSpPr>
          <p:nvPr/>
        </p:nvCxnSpPr>
        <p:spPr>
          <a:xfrm>
            <a:off x="603133" y="3832368"/>
            <a:ext cx="4981647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9D8839C-2EDB-77BB-9163-04682F858DAF}"/>
              </a:ext>
            </a:extLst>
          </p:cNvPr>
          <p:cNvSpPr txBox="1"/>
          <p:nvPr/>
        </p:nvSpPr>
        <p:spPr>
          <a:xfrm>
            <a:off x="995523" y="4266677"/>
            <a:ext cx="5282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Neue Haas Grotesk Text Pro" panose="020B0504020202020204" pitchFamily="34" charset="0"/>
              </a:rPr>
              <a:t>P50				p90				p99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41DC8E-9A4D-7FA2-D692-354A9D8FE6A7}"/>
              </a:ext>
            </a:extLst>
          </p:cNvPr>
          <p:cNvSpPr txBox="1"/>
          <p:nvPr/>
        </p:nvSpPr>
        <p:spPr>
          <a:xfrm>
            <a:off x="452545" y="4630842"/>
            <a:ext cx="52828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FFFF"/>
                </a:solidFill>
                <a:latin typeface="Neue Haas Grotesk Text Pro" panose="020B0504020202020204" pitchFamily="34" charset="0"/>
              </a:rPr>
              <a:t>The slowest latency for agent execution is only </a:t>
            </a:r>
            <a:r>
              <a:rPr lang="en-US" b="1">
                <a:solidFill>
                  <a:srgbClr val="FFFFFF"/>
                </a:solidFill>
                <a:latin typeface="Neue Haas Grotesk Text Pro" panose="020B0504020202020204" pitchFamily="34" charset="0"/>
              </a:rPr>
              <a:t>5.70 seconds slower </a:t>
            </a:r>
            <a:r>
              <a:rPr lang="en-US">
                <a:solidFill>
                  <a:srgbClr val="FFFFFF"/>
                </a:solidFill>
                <a:latin typeface="Neue Haas Grotesk Text Pro" panose="020B0504020202020204" pitchFamily="34" charset="0"/>
              </a:rPr>
              <a:t>than the median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>
              <a:solidFill>
                <a:srgbClr val="FFFFFF"/>
              </a:solidFill>
              <a:latin typeface="Neue Haas Grotesk Text Pro" panose="020B0504020202020204" pitchFamily="34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FFFF"/>
                </a:solidFill>
                <a:latin typeface="Neue Haas Grotesk Text Pro" panose="020B0504020202020204" pitchFamily="34" charset="0"/>
              </a:rPr>
              <a:t>This shows that our model can reliably run analyses without stalling or delays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2D1B64E-570B-6F81-4E7E-D56D44C1E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6330" y="1023971"/>
            <a:ext cx="5917324" cy="43455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A39AAD-C684-2FBA-E0F4-F2EF8D83E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F9A130-A979-AB6B-5E68-0CB5EB5310EB}"/>
              </a:ext>
            </a:extLst>
          </p:cNvPr>
          <p:cNvSpPr txBox="1"/>
          <p:nvPr/>
        </p:nvSpPr>
        <p:spPr>
          <a:xfrm>
            <a:off x="142458" y="276450"/>
            <a:ext cx="93947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>
                <a:solidFill>
                  <a:schemeClr val="bg2"/>
                </a:solidFill>
                <a:latin typeface="Neue Haas Grotesk Text Pro" panose="020B0504020202020204" pitchFamily="34" charset="0"/>
              </a:rPr>
              <a:t>Testing &amp; Validation Continued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CD4D2B-8CC2-9A2A-3D0D-A8C5ED40AA80}"/>
              </a:ext>
            </a:extLst>
          </p:cNvPr>
          <p:cNvCxnSpPr>
            <a:cxnSpLocks/>
          </p:cNvCxnSpPr>
          <p:nvPr/>
        </p:nvCxnSpPr>
        <p:spPr>
          <a:xfrm>
            <a:off x="336238" y="1051403"/>
            <a:ext cx="7701296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133B4CA-95D4-AAB7-E538-C42086756491}"/>
              </a:ext>
            </a:extLst>
          </p:cNvPr>
          <p:cNvSpPr txBox="1"/>
          <p:nvPr/>
        </p:nvSpPr>
        <p:spPr>
          <a:xfrm>
            <a:off x="205340" y="2103554"/>
            <a:ext cx="559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sz="2400" b="1">
                <a:solidFill>
                  <a:schemeClr val="accent1"/>
                </a:solidFill>
                <a:latin typeface="Neue Haas Grotesk Text Pro" panose="020B0504020202020204" pitchFamily="34" charset="0"/>
              </a:rPr>
              <a:t>Average Score: 7.563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713641-EE9E-B6BD-8F04-A236BFEDF07D}"/>
              </a:ext>
            </a:extLst>
          </p:cNvPr>
          <p:cNvSpPr txBox="1"/>
          <p:nvPr/>
        </p:nvSpPr>
        <p:spPr>
          <a:xfrm>
            <a:off x="205340" y="1376956"/>
            <a:ext cx="4561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Neue Haas Grotesk Text Pro" panose="020B0504020202020204" pitchFamily="34" charset="0"/>
              </a:rPr>
              <a:t>Scoring: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DE429E-D70B-8FFE-34F2-CB714314E605}"/>
              </a:ext>
            </a:extLst>
          </p:cNvPr>
          <p:cNvCxnSpPr>
            <a:cxnSpLocks/>
          </p:cNvCxnSpPr>
          <p:nvPr/>
        </p:nvCxnSpPr>
        <p:spPr>
          <a:xfrm>
            <a:off x="205340" y="1930739"/>
            <a:ext cx="139688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B67AB18-E1A5-0524-03B8-E2282534CD35}"/>
              </a:ext>
            </a:extLst>
          </p:cNvPr>
          <p:cNvSpPr txBox="1"/>
          <p:nvPr/>
        </p:nvSpPr>
        <p:spPr>
          <a:xfrm>
            <a:off x="205340" y="2738033"/>
            <a:ext cx="52828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>
                <a:solidFill>
                  <a:schemeClr val="bg1"/>
                </a:solidFill>
                <a:latin typeface="Neue Haas Grotesk Text Pro" panose="020B0504020202020204" pitchFamily="34" charset="0"/>
              </a:rPr>
              <a:t>A score of 10 means perfect results where the user (us) was 100% satisfied with the agent workflow, tool usage, and result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>
              <a:solidFill>
                <a:schemeClr val="bg1"/>
              </a:solidFill>
              <a:latin typeface="Neue Haas Grotesk Text Pro" panose="020B0504020202020204" pitchFamily="34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>
                <a:solidFill>
                  <a:schemeClr val="bg1"/>
                </a:solidFill>
                <a:latin typeface="Neue Haas Grotesk Text Pro" panose="020B0504020202020204" pitchFamily="34" charset="0"/>
              </a:rPr>
              <a:t>A score of 1 is assigned when the agent fails to run or execute the user prompt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92783D-0E03-282D-FCB3-2B2361B3D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964" y="1710961"/>
            <a:ext cx="6715696" cy="380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91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5060" y="1384921"/>
            <a:ext cx="566928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r>
              <a:rPr lang="en-US" sz="2500">
                <a:solidFill>
                  <a:schemeClr val="tx1">
                    <a:lumMod val="95000"/>
                    <a:lumOff val="5000"/>
                  </a:schemeClr>
                </a:solidFill>
                <a:latin typeface="Neue Haas Grotesk Text Pro" panose="020B0504020202020204" pitchFamily="34" charset="0"/>
              </a:rPr>
              <a:t>Aligning natural-language intent with exact schema semantics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endParaRPr lang="en-US" sz="2500">
              <a:solidFill>
                <a:schemeClr val="tx1">
                  <a:lumMod val="95000"/>
                  <a:lumOff val="5000"/>
                </a:schemeClr>
              </a:solidFill>
              <a:latin typeface="Neue Haas Grotesk Text Pro" panose="020B0504020202020204" pitchFamily="34" charset="0"/>
            </a:endParaRP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r>
              <a:rPr lang="en-US" sz="2500">
                <a:solidFill>
                  <a:schemeClr val="tx1">
                    <a:lumMod val="95000"/>
                    <a:lumOff val="5000"/>
                  </a:schemeClr>
                </a:solidFill>
                <a:latin typeface="Neue Haas Grotesk Text Pro" panose="020B0504020202020204" pitchFamily="34" charset="0"/>
              </a:rPr>
              <a:t>Preventing valid-looking code from producing invalid analysis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endParaRPr lang="en-US" sz="2500">
              <a:solidFill>
                <a:schemeClr val="tx1">
                  <a:lumMod val="95000"/>
                  <a:lumOff val="5000"/>
                </a:schemeClr>
              </a:solidFill>
              <a:latin typeface="Neue Haas Grotesk Text Pro" panose="020B0504020202020204" pitchFamily="34" charset="0"/>
            </a:endParaRP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r>
              <a:rPr lang="en-US" sz="2500">
                <a:solidFill>
                  <a:schemeClr val="tx1">
                    <a:lumMod val="95000"/>
                    <a:lumOff val="5000"/>
                  </a:schemeClr>
                </a:solidFill>
                <a:latin typeface="Neue Haas Grotesk Text Pro" panose="020B0504020202020204" pitchFamily="34" charset="0"/>
              </a:rPr>
              <a:t>RAG still needs stronger dataset-specific operational knowledge. In some cases, this is even hurtful for our analysis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endParaRPr lang="en-US" sz="2500">
              <a:solidFill>
                <a:schemeClr val="tx1">
                  <a:lumMod val="95000"/>
                  <a:lumOff val="5000"/>
                </a:schemeClr>
              </a:solidFill>
              <a:latin typeface="Neue Haas Grotesk Text Pro" panose="020B0504020202020204" pitchFamily="34" charset="0"/>
            </a:endParaRP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endParaRPr lang="en-US" sz="2500">
              <a:solidFill>
                <a:schemeClr val="tx1">
                  <a:lumMod val="95000"/>
                  <a:lumOff val="5000"/>
                </a:schemeClr>
              </a:solidFill>
              <a:latin typeface="Neue Haas Grotesk Text Pro" panose="020B0504020202020204" pitchFamily="34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DB7AF00-8CD7-F18B-31EF-BAD3A4B13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479" y="1248193"/>
            <a:ext cx="4763801" cy="28582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920BA00-98FC-8E12-A4A1-3EB7BDE2EA5E}"/>
              </a:ext>
            </a:extLst>
          </p:cNvPr>
          <p:cNvSpPr txBox="1"/>
          <p:nvPr/>
        </p:nvSpPr>
        <p:spPr>
          <a:xfrm>
            <a:off x="245060" y="333793"/>
            <a:ext cx="635622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chemeClr val="tx1">
                    <a:lumMod val="95000"/>
                    <a:lumOff val="5000"/>
                  </a:schemeClr>
                </a:solidFill>
                <a:latin typeface="Neue Haas Grotesk Text Pro" panose="020B0504020202020204" pitchFamily="34" charset="0"/>
              </a:rPr>
              <a:t>Challenges &amp; Limitations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14A11-A245-8BF3-FFC7-31DA6822B86A}"/>
              </a:ext>
            </a:extLst>
          </p:cNvPr>
          <p:cNvCxnSpPr>
            <a:cxnSpLocks/>
          </p:cNvCxnSpPr>
          <p:nvPr/>
        </p:nvCxnSpPr>
        <p:spPr>
          <a:xfrm>
            <a:off x="385932" y="1041679"/>
            <a:ext cx="5989037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ABB2392-E369-A172-C82F-A90D5A940992}"/>
              </a:ext>
            </a:extLst>
          </p:cNvPr>
          <p:cNvSpPr txBox="1"/>
          <p:nvPr/>
        </p:nvSpPr>
        <p:spPr>
          <a:xfrm>
            <a:off x="6861478" y="4369331"/>
            <a:ext cx="4565801" cy="2019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Neue Haas Grotesk Text Pro" panose="020B0504020202020204" pitchFamily="34" charset="0"/>
              </a:rPr>
              <a:t>Error: Agent was unable to sort by market value due to misunderstand data set schema</a:t>
            </a:r>
          </a:p>
          <a:p>
            <a:pPr marL="57150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Neue Haas Grotesk Text Pro" panose="020B0504020202020204" pitchFamily="34" charset="0"/>
              </a:rPr>
              <a:t>Solution: Better utilize RAG so the agent is better aware of vague user prompts</a:t>
            </a:r>
          </a:p>
          <a:p>
            <a:endParaRPr lang="en-US">
              <a:solidFill>
                <a:schemeClr val="tx1">
                  <a:lumMod val="95000"/>
                  <a:lumOff val="5000"/>
                </a:schemeClr>
              </a:solidFill>
              <a:latin typeface="Neue Haas Grotesk Text Pro" panose="020B05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8EE5B4-D55A-2993-0A7B-3940BB07FF08}"/>
              </a:ext>
            </a:extLst>
          </p:cNvPr>
          <p:cNvSpPr txBox="1"/>
          <p:nvPr/>
        </p:nvSpPr>
        <p:spPr>
          <a:xfrm>
            <a:off x="284480" y="176106"/>
            <a:ext cx="802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tx1">
                    <a:lumMod val="95000"/>
                    <a:lumOff val="5000"/>
                  </a:schemeClr>
                </a:solidFill>
                <a:latin typeface="Neue Haas Grotesk Text Pro" panose="020B0504020202020204" pitchFamily="34" charset="0"/>
              </a:rPr>
              <a:t>Additional Challenges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E1FA59-4A3A-2C54-0D96-E0EE6F031EC9}"/>
              </a:ext>
            </a:extLst>
          </p:cNvPr>
          <p:cNvCxnSpPr/>
          <p:nvPr/>
        </p:nvCxnSpPr>
        <p:spPr>
          <a:xfrm flipV="1">
            <a:off x="284480" y="883992"/>
            <a:ext cx="5777653" cy="4741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5D87B23-1AB4-0AE2-E89D-8710CFF1F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534" y="1230342"/>
            <a:ext cx="5033307" cy="25166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42E54A-6DFB-67FE-114E-CC95649D6E25}"/>
              </a:ext>
            </a:extLst>
          </p:cNvPr>
          <p:cNvSpPr txBox="1"/>
          <p:nvPr/>
        </p:nvSpPr>
        <p:spPr>
          <a:xfrm>
            <a:off x="372532" y="1422400"/>
            <a:ext cx="5581227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500">
                <a:solidFill>
                  <a:schemeClr val="tx1">
                    <a:lumMod val="95000"/>
                    <a:lumOff val="5000"/>
                  </a:schemeClr>
                </a:solidFill>
                <a:latin typeface="Neue Haas Grotesk Text Pro" panose="020B0504020202020204" pitchFamily="34" charset="0"/>
              </a:rPr>
              <a:t>SQLite is strong for local structure analysis, but it’s not a distributed database or suitable for a long-term multi-user backend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500">
              <a:solidFill>
                <a:schemeClr val="tx1">
                  <a:lumMod val="95000"/>
                  <a:lumOff val="5000"/>
                </a:schemeClr>
              </a:solidFill>
              <a:latin typeface="Neue Haas Grotesk Text Pro" panose="020B0504020202020204" pitchFamily="34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500">
                <a:solidFill>
                  <a:schemeClr val="tx1">
                    <a:lumMod val="95000"/>
                    <a:lumOff val="5000"/>
                  </a:schemeClr>
                </a:solidFill>
                <a:latin typeface="Neue Haas Grotesk Text Pro" panose="020B0504020202020204" pitchFamily="34" charset="0"/>
              </a:rPr>
              <a:t>RAG interference leads to occasional memory disruption, causing the model to lose that feature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1B3796-CABD-469E-B192-C57769BFADEC}"/>
              </a:ext>
            </a:extLst>
          </p:cNvPr>
          <p:cNvSpPr txBox="1"/>
          <p:nvPr/>
        </p:nvSpPr>
        <p:spPr>
          <a:xfrm>
            <a:off x="6367182" y="4019708"/>
            <a:ext cx="5775512" cy="134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Neue Haas Grotesk Text Pro" panose="020B0504020202020204" pitchFamily="34" charset="0"/>
              </a:rPr>
              <a:t>Error: There was an error with </a:t>
            </a:r>
            <a:r>
              <a:rPr lang="en-US" err="1">
                <a:solidFill>
                  <a:schemeClr val="tx1">
                    <a:lumMod val="95000"/>
                    <a:lumOff val="5000"/>
                  </a:schemeClr>
                </a:solidFill>
                <a:latin typeface="Neue Haas Grotesk Text Pro" panose="020B0504020202020204" pitchFamily="34" charset="0"/>
              </a:rPr>
              <a:t>Codegen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Neue Haas Grotesk Text Pro" panose="020B0504020202020204" pitchFamily="34" charset="0"/>
              </a:rPr>
              <a:t> filtering</a:t>
            </a:r>
          </a:p>
          <a:p>
            <a:pPr marL="57150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>
              <a:solidFill>
                <a:schemeClr val="tx1">
                  <a:lumMod val="95000"/>
                  <a:lumOff val="5000"/>
                </a:schemeClr>
              </a:solidFill>
              <a:latin typeface="Neue Haas Grotesk Text Pro" panose="020B0504020202020204" pitchFamily="34" charset="0"/>
            </a:endParaRPr>
          </a:p>
          <a:p>
            <a:pPr marL="57150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Neue Haas Grotesk Text Pro" panose="020B0504020202020204" pitchFamily="34" charset="0"/>
              </a:rPr>
              <a:t>Solution: Improve the filtering tools in the agent</a:t>
            </a:r>
          </a:p>
          <a:p>
            <a:endParaRPr lang="en-US">
              <a:solidFill>
                <a:schemeClr val="tx1">
                  <a:lumMod val="95000"/>
                  <a:lumOff val="5000"/>
                </a:schemeClr>
              </a:solidFill>
              <a:latin typeface="Neue Haas Grotesk Tex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245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EB364A-8F55-9D72-DC02-7BB9D5050FCB}"/>
              </a:ext>
            </a:extLst>
          </p:cNvPr>
          <p:cNvSpPr txBox="1"/>
          <p:nvPr/>
        </p:nvSpPr>
        <p:spPr>
          <a:xfrm>
            <a:off x="603133" y="553910"/>
            <a:ext cx="295946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Neue Haas Grotesk Text Pro" panose="020B0504020202020204" pitchFamily="34" charset="0"/>
              </a:rPr>
              <a:t>Next Steps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43231A-6846-4D16-27FD-70A02F5CE5B7}"/>
              </a:ext>
            </a:extLst>
          </p:cNvPr>
          <p:cNvCxnSpPr>
            <a:cxnSpLocks/>
          </p:cNvCxnSpPr>
          <p:nvPr/>
        </p:nvCxnSpPr>
        <p:spPr>
          <a:xfrm>
            <a:off x="716563" y="1261796"/>
            <a:ext cx="6746417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050" name="Picture 2" descr="Road Map Clipart Images | Free Download | PNG Transparent Background -  Pngtree">
            <a:extLst>
              <a:ext uri="{FF2B5EF4-FFF2-40B4-BE49-F238E27FC236}">
                <a16:creationId xmlns:a16="http://schemas.microsoft.com/office/drawing/2014/main" id="{F48B58CE-FC49-9BC7-C4C0-EB6CB8990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87619">
            <a:off x="2553514" y="-194453"/>
            <a:ext cx="7030161" cy="703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0071D45-E3D8-378A-37D3-DF25C442C40E}"/>
              </a:ext>
            </a:extLst>
          </p:cNvPr>
          <p:cNvCxnSpPr/>
          <p:nvPr/>
        </p:nvCxnSpPr>
        <p:spPr>
          <a:xfrm flipH="1">
            <a:off x="1997874" y="2997891"/>
            <a:ext cx="169982" cy="12349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2C58C2A-A1D4-3BE0-29DF-6C2EA2ED7DA5}"/>
              </a:ext>
            </a:extLst>
          </p:cNvPr>
          <p:cNvSpPr/>
          <p:nvPr/>
        </p:nvSpPr>
        <p:spPr>
          <a:xfrm>
            <a:off x="74507" y="4283496"/>
            <a:ext cx="2959465" cy="914061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1"/>
              </a:buClr>
              <a:defRPr sz="2000">
                <a:solidFill>
                  <a:srgbClr val="EBEEF5"/>
                </a:solidFill>
              </a:defRPr>
            </a:pPr>
            <a:r>
              <a:rPr lang="en-US">
                <a:solidFill>
                  <a:schemeClr val="tx1"/>
                </a:solidFill>
                <a:latin typeface="Neue Haas Grotesk Text Pro" panose="020B0504020202020204" pitchFamily="34" charset="0"/>
              </a:rPr>
              <a:t>Add more visualization and analytical tools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38AB8D5-129D-19C6-50B1-66BDF7D44AB4}"/>
              </a:ext>
            </a:extLst>
          </p:cNvPr>
          <p:cNvCxnSpPr>
            <a:cxnSpLocks/>
          </p:cNvCxnSpPr>
          <p:nvPr/>
        </p:nvCxnSpPr>
        <p:spPr>
          <a:xfrm>
            <a:off x="5292731" y="4620099"/>
            <a:ext cx="748454" cy="9907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5820F06-7C0F-4B70-B426-1F7C908EAB33}"/>
              </a:ext>
            </a:extLst>
          </p:cNvPr>
          <p:cNvSpPr/>
          <p:nvPr/>
        </p:nvSpPr>
        <p:spPr>
          <a:xfrm>
            <a:off x="6096000" y="5115486"/>
            <a:ext cx="5182506" cy="100796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1"/>
              </a:buClr>
              <a:defRPr sz="2000">
                <a:solidFill>
                  <a:srgbClr val="EBEEF5"/>
                </a:solidFill>
              </a:defRPr>
            </a:pPr>
            <a:r>
              <a:rPr lang="en-US">
                <a:solidFill>
                  <a:schemeClr val="tx1"/>
                </a:solidFill>
                <a:latin typeface="Neue Haas Grotesk Text Pro" panose="020B0504020202020204" pitchFamily="34" charset="0"/>
              </a:rPr>
              <a:t>Improving RAG to prevent memory interference and training it for data specific operational knowledge 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1AE834E-6A59-E427-B7B6-7F8BBACBE906}"/>
              </a:ext>
            </a:extLst>
          </p:cNvPr>
          <p:cNvCxnSpPr>
            <a:cxnSpLocks/>
          </p:cNvCxnSpPr>
          <p:nvPr/>
        </p:nvCxnSpPr>
        <p:spPr>
          <a:xfrm flipV="1">
            <a:off x="9508437" y="2604123"/>
            <a:ext cx="89376" cy="7875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4040624-9ABE-A50A-7D8C-70B1E4714D8E}"/>
              </a:ext>
            </a:extLst>
          </p:cNvPr>
          <p:cNvSpPr/>
          <p:nvPr/>
        </p:nvSpPr>
        <p:spPr>
          <a:xfrm>
            <a:off x="7542867" y="1374703"/>
            <a:ext cx="4586381" cy="1193575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1"/>
              </a:buClr>
              <a:defRPr sz="2000">
                <a:solidFill>
                  <a:srgbClr val="EBEEF5"/>
                </a:solidFill>
              </a:defRPr>
            </a:pPr>
            <a:r>
              <a:rPr lang="en-US" sz="2000">
                <a:solidFill>
                  <a:schemeClr val="tx1"/>
                </a:solidFill>
              </a:rPr>
              <a:t>Migrate to PostgreSQL to support concurrent users and enterprise-level access control.</a:t>
            </a:r>
            <a:endParaRPr lang="en-US">
              <a:solidFill>
                <a:schemeClr val="tx1"/>
              </a:solidFill>
              <a:latin typeface="Neue Haas Grotesk Text Pro" panose="020B05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3133" y="1371600"/>
            <a:ext cx="524411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r>
              <a:rPr lang="en-US">
                <a:solidFill>
                  <a:srgbClr val="000000"/>
                </a:solidFill>
                <a:latin typeface="Neue Haas Grotesk Text Pro" panose="020B0504020202020204" pitchFamily="34" charset="0"/>
              </a:rPr>
              <a:t>We built a </a:t>
            </a:r>
            <a:r>
              <a:rPr lang="en-US" err="1">
                <a:solidFill>
                  <a:srgbClr val="000000"/>
                </a:solidFill>
                <a:latin typeface="Neue Haas Grotesk Text Pro" panose="020B0504020202020204" pitchFamily="34" charset="0"/>
              </a:rPr>
              <a:t>Streamlit</a:t>
            </a:r>
            <a:r>
              <a:rPr lang="en-US">
                <a:solidFill>
                  <a:srgbClr val="000000"/>
                </a:solidFill>
                <a:latin typeface="Neue Haas Grotesk Text Pro" panose="020B0504020202020204" pitchFamily="34" charset="0"/>
              </a:rPr>
              <a:t>-based NFL analytics agent with Python tools, custom routing, </a:t>
            </a:r>
            <a:r>
              <a:rPr lang="en-US" err="1">
                <a:solidFill>
                  <a:srgbClr val="000000"/>
                </a:solidFill>
                <a:latin typeface="Neue Haas Grotesk Text Pro" panose="020B0504020202020204" pitchFamily="34" charset="0"/>
              </a:rPr>
              <a:t>Langfuse</a:t>
            </a:r>
            <a:r>
              <a:rPr lang="en-US">
                <a:solidFill>
                  <a:srgbClr val="000000"/>
                </a:solidFill>
                <a:latin typeface="Neue Haas Grotesk Text Pro" panose="020B0504020202020204" pitchFamily="34" charset="0"/>
              </a:rPr>
              <a:t> tracing, and SQLite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endParaRPr lang="en-US">
              <a:solidFill>
                <a:srgbClr val="000000"/>
              </a:solidFill>
              <a:latin typeface="Neue Haas Grotesk Text Pro" panose="020B0504020202020204" pitchFamily="34" charset="0"/>
            </a:endParaRP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r>
              <a:rPr lang="en-US">
                <a:solidFill>
                  <a:srgbClr val="000000"/>
                </a:solidFill>
                <a:latin typeface="Neue Haas Grotesk Text Pro" panose="020B0504020202020204" pitchFamily="34" charset="0"/>
              </a:rPr>
              <a:t>Reliability depends on schema awareness and pre-execution validation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endParaRPr lang="en-US">
              <a:solidFill>
                <a:srgbClr val="000000"/>
              </a:solidFill>
              <a:latin typeface="Neue Haas Grotesk Text Pro" panose="020B0504020202020204" pitchFamily="34" charset="0"/>
            </a:endParaRP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rgbClr val="EBEEF5"/>
                </a:solidFill>
              </a:defRPr>
            </a:pPr>
            <a:r>
              <a:rPr lang="en-US">
                <a:solidFill>
                  <a:srgbClr val="000000"/>
                </a:solidFill>
                <a:latin typeface="Neue Haas Grotesk Text Pro" panose="020B0504020202020204" pitchFamily="34" charset="0"/>
              </a:rPr>
              <a:t>RAG must contain concrete operational knowledge, not only workflow guidance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CDA137-B268-E24E-E743-28510103DB41}"/>
              </a:ext>
            </a:extLst>
          </p:cNvPr>
          <p:cNvSpPr txBox="1"/>
          <p:nvPr/>
        </p:nvSpPr>
        <p:spPr>
          <a:xfrm>
            <a:off x="603133" y="553910"/>
            <a:ext cx="257314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000000"/>
                </a:solidFill>
                <a:latin typeface="Neue Haas Grotesk Text Pro" panose="020B0504020202020204" pitchFamily="34" charset="0"/>
              </a:rPr>
              <a:t>Summary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A31069-39CB-B657-94B2-777A0D924401}"/>
              </a:ext>
            </a:extLst>
          </p:cNvPr>
          <p:cNvCxnSpPr>
            <a:cxnSpLocks/>
          </p:cNvCxnSpPr>
          <p:nvPr/>
        </p:nvCxnSpPr>
        <p:spPr>
          <a:xfrm>
            <a:off x="716563" y="1261796"/>
            <a:ext cx="513068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28" name="Picture 4" descr="Taking Football to the Next Level | Inspiring Growth by Empowering  Transformation">
            <a:extLst>
              <a:ext uri="{FF2B5EF4-FFF2-40B4-BE49-F238E27FC236}">
                <a16:creationId xmlns:a16="http://schemas.microsoft.com/office/drawing/2014/main" id="{2DE0A69B-5425-2122-D577-9ED017BC5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864" y="1753"/>
            <a:ext cx="10284370" cy="685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12049" y="2841177"/>
            <a:ext cx="38293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>
                <a:solidFill>
                  <a:srgbClr val="EBEEF5"/>
                </a:solidFill>
                <a:latin typeface="Neue Haas Grotesk Text Pro" panose="020B0504020202020204" pitchFamily="34" charset="0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711</Words>
  <Application>Microsoft Office PowerPoint</Application>
  <PresentationFormat>Widescreen</PresentationFormat>
  <Paragraphs>77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Neue Haas Grotesk Text Pro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Jacob Poore</cp:lastModifiedBy>
  <cp:revision>1</cp:revision>
  <dcterms:created xsi:type="dcterms:W3CDTF">2013-01-27T09:14:16Z</dcterms:created>
  <dcterms:modified xsi:type="dcterms:W3CDTF">2026-05-06T19:51:37Z</dcterms:modified>
  <cp:category/>
</cp:coreProperties>
</file>